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9144000" cy="6858000" type="screen4x3"/>
  <p:notesSz cx="6884988" cy="100187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66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D0F4B30-8001-49C0-8AF5-5BB7D9D3DA33}" v="1" dt="2026-02-22T13:53:23.58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1794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0" y="0"/>
            <a:ext cx="3071802" cy="365125"/>
          </a:xfrm>
        </p:spPr>
        <p:txBody>
          <a:bodyPr/>
          <a:lstStyle/>
          <a:p>
            <a:r>
              <a:rPr lang="en-US"/>
              <a:t>The Bishop’s Palace – Tel: 01749 988111</a:t>
            </a:r>
            <a:endParaRPr lang="en-GB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00EA44B-2C34-4A84-A6E8-D2503A0D43A9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9E2FD-B52A-48F2-9FDB-B77CDFD237CE}" type="datetimeFigureOut">
              <a:rPr lang="en-US" smtClean="0"/>
              <a:pPr/>
              <a:t>3/11/2026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EA44B-2C34-4A84-A6E8-D2503A0D43A9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9E2FD-B52A-48F2-9FDB-B77CDFD237CE}" type="datetimeFigureOut">
              <a:rPr lang="en-US" smtClean="0"/>
              <a:pPr/>
              <a:t>3/11/2026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EA44B-2C34-4A84-A6E8-D2503A0D43A9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9E2FD-B52A-48F2-9FDB-B77CDFD237CE}" type="datetimeFigureOut">
              <a:rPr lang="en-US" smtClean="0"/>
              <a:pPr/>
              <a:t>3/11/2026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EA44B-2C34-4A84-A6E8-D2503A0D43A9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9E2FD-B52A-48F2-9FDB-B77CDFD237CE}" type="datetimeFigureOut">
              <a:rPr lang="en-US" smtClean="0"/>
              <a:pPr/>
              <a:t>3/11/2026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EA44B-2C34-4A84-A6E8-D2503A0D43A9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9E2FD-B52A-48F2-9FDB-B77CDFD237CE}" type="datetimeFigureOut">
              <a:rPr lang="en-US" smtClean="0"/>
              <a:pPr/>
              <a:t>3/11/2026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EA44B-2C34-4A84-A6E8-D2503A0D43A9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9E2FD-B52A-48F2-9FDB-B77CDFD237CE}" type="datetimeFigureOut">
              <a:rPr lang="en-US" smtClean="0"/>
              <a:pPr/>
              <a:t>3/11/2026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EA44B-2C34-4A84-A6E8-D2503A0D43A9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9E2FD-B52A-48F2-9FDB-B77CDFD237CE}" type="datetimeFigureOut">
              <a:rPr lang="en-US" smtClean="0"/>
              <a:pPr/>
              <a:t>3/11/2026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EA44B-2C34-4A84-A6E8-D2503A0D43A9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9E2FD-B52A-48F2-9FDB-B77CDFD237CE}" type="datetimeFigureOut">
              <a:rPr lang="en-US" smtClean="0"/>
              <a:pPr/>
              <a:t>3/11/2026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EA44B-2C34-4A84-A6E8-D2503A0D43A9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9E2FD-B52A-48F2-9FDB-B77CDFD237CE}" type="datetimeFigureOut">
              <a:rPr lang="en-US" smtClean="0"/>
              <a:pPr/>
              <a:t>3/11/2026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EA44B-2C34-4A84-A6E8-D2503A0D43A9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9E2FD-B52A-48F2-9FDB-B77CDFD237CE}" type="datetimeFigureOut">
              <a:rPr lang="en-US" smtClean="0"/>
              <a:pPr/>
              <a:t>3/11/2026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EA44B-2C34-4A84-A6E8-D2503A0D43A9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39E2FD-B52A-48F2-9FDB-B77CDFD237CE}" type="datetimeFigureOut">
              <a:rPr lang="en-US" smtClean="0"/>
              <a:pPr/>
              <a:t>3/11/2026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0EA44B-2C34-4A84-A6E8-D2503A0D43A9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Picture 20" descr="C:\Users\helen.garrett\AppData\Local\Microsoft\Windows\Temporary Internet Files\Content.Outlook\9NZ9UGIL\BP_Wells_Somerset_AGAINST WHITE_K (2)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4874" y="20685"/>
            <a:ext cx="1499041" cy="1432231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Rounded Rectangle 5"/>
          <p:cNvSpPr/>
          <p:nvPr/>
        </p:nvSpPr>
        <p:spPr>
          <a:xfrm>
            <a:off x="4376202" y="6245124"/>
            <a:ext cx="3658616" cy="606883"/>
          </a:xfrm>
          <a:prstGeom prst="roundRect">
            <a:avLst/>
          </a:prstGeom>
          <a:ln>
            <a:noFill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/>
              <a:t>The Bishop’s Palace – </a:t>
            </a:r>
            <a:r>
              <a:rPr lang="en-US" sz="1400" b="1" i="1" dirty="0"/>
              <a:t>March 2026</a:t>
            </a:r>
            <a:endParaRPr lang="en-GB" sz="1400" i="1" dirty="0"/>
          </a:p>
        </p:txBody>
      </p:sp>
      <p:sp>
        <p:nvSpPr>
          <p:cNvPr id="22" name="Rounded Rectangle 4">
            <a:extLst>
              <a:ext uri="{FF2B5EF4-FFF2-40B4-BE49-F238E27FC236}">
                <a16:creationId xmlns:a16="http://schemas.microsoft.com/office/drawing/2014/main" id="{09324748-0C79-48A0-8412-9DDF0C9CD447}"/>
              </a:ext>
            </a:extLst>
          </p:cNvPr>
          <p:cNvSpPr/>
          <p:nvPr/>
        </p:nvSpPr>
        <p:spPr>
          <a:xfrm>
            <a:off x="2840507" y="576187"/>
            <a:ext cx="2981305" cy="569261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b="1" i="1" dirty="0"/>
              <a:t>Chief Executive*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i="1" dirty="0"/>
              <a:t>Merryn Kidd (DM)</a:t>
            </a:r>
          </a:p>
        </p:txBody>
      </p:sp>
      <p:sp>
        <p:nvSpPr>
          <p:cNvPr id="29" name="Rounded Rectangle 7">
            <a:extLst>
              <a:ext uri="{FF2B5EF4-FFF2-40B4-BE49-F238E27FC236}">
                <a16:creationId xmlns:a16="http://schemas.microsoft.com/office/drawing/2014/main" id="{C45CE52A-B5D8-422D-86D4-B1F98CCFBC68}"/>
              </a:ext>
            </a:extLst>
          </p:cNvPr>
          <p:cNvSpPr/>
          <p:nvPr/>
        </p:nvSpPr>
        <p:spPr>
          <a:xfrm>
            <a:off x="5676289" y="1402883"/>
            <a:ext cx="992054" cy="997847"/>
          </a:xfrm>
          <a:prstGeom prst="roundRect">
            <a:avLst/>
          </a:prstGeom>
          <a:solidFill>
            <a:srgbClr val="FFCCFF"/>
          </a:solidFill>
          <a:ln w="19050">
            <a:solidFill>
              <a:srgbClr val="CC0066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b="1" dirty="0"/>
              <a:t>Head of Marketing &amp; Comms*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i="1" dirty="0" err="1"/>
              <a:t>Vacany</a:t>
            </a:r>
            <a:r>
              <a:rPr lang="en-US" sz="1100" i="1" dirty="0"/>
              <a:t> (DM)</a:t>
            </a:r>
          </a:p>
        </p:txBody>
      </p:sp>
      <p:sp>
        <p:nvSpPr>
          <p:cNvPr id="30" name="Rounded Rectangle 9">
            <a:extLst>
              <a:ext uri="{FF2B5EF4-FFF2-40B4-BE49-F238E27FC236}">
                <a16:creationId xmlns:a16="http://schemas.microsoft.com/office/drawing/2014/main" id="{236DFCFD-D5D1-43CD-98C5-302979196C4A}"/>
              </a:ext>
            </a:extLst>
          </p:cNvPr>
          <p:cNvSpPr/>
          <p:nvPr/>
        </p:nvSpPr>
        <p:spPr>
          <a:xfrm>
            <a:off x="4465294" y="1380175"/>
            <a:ext cx="1036956" cy="1059080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b="1" dirty="0">
                <a:solidFill>
                  <a:schemeClr val="tx1"/>
                </a:solidFill>
              </a:rPr>
              <a:t>Head of Catering*</a:t>
            </a:r>
            <a:br>
              <a:rPr lang="en-US" sz="1100" b="1" dirty="0">
                <a:solidFill>
                  <a:schemeClr val="tx1"/>
                </a:solidFill>
              </a:rPr>
            </a:br>
            <a:r>
              <a:rPr lang="en-US" sz="1100" i="1" dirty="0">
                <a:solidFill>
                  <a:schemeClr val="tx1"/>
                </a:solidFill>
              </a:rPr>
              <a:t>Rachel Harrison (DM)</a:t>
            </a:r>
            <a:endParaRPr lang="en-GB" sz="900" i="1" dirty="0">
              <a:solidFill>
                <a:schemeClr val="tx1"/>
              </a:solidFill>
            </a:endParaRPr>
          </a:p>
        </p:txBody>
      </p:sp>
      <p:sp>
        <p:nvSpPr>
          <p:cNvPr id="31" name="Rounded Rectangle 11">
            <a:extLst>
              <a:ext uri="{FF2B5EF4-FFF2-40B4-BE49-F238E27FC236}">
                <a16:creationId xmlns:a16="http://schemas.microsoft.com/office/drawing/2014/main" id="{CB5F620F-E305-4E8C-92E3-B86E74940C56}"/>
              </a:ext>
            </a:extLst>
          </p:cNvPr>
          <p:cNvSpPr/>
          <p:nvPr/>
        </p:nvSpPr>
        <p:spPr>
          <a:xfrm>
            <a:off x="8026153" y="1380175"/>
            <a:ext cx="890591" cy="997847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b="1"/>
              <a:t>Head Gardener*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i="1"/>
              <a:t>James Cross (DM)</a:t>
            </a:r>
            <a:endParaRPr lang="en-GB" sz="1100" i="1"/>
          </a:p>
        </p:txBody>
      </p:sp>
      <p:sp>
        <p:nvSpPr>
          <p:cNvPr id="32" name="Rounded Rectangle 13">
            <a:extLst>
              <a:ext uri="{FF2B5EF4-FFF2-40B4-BE49-F238E27FC236}">
                <a16:creationId xmlns:a16="http://schemas.microsoft.com/office/drawing/2014/main" id="{51B33B6F-0657-43BE-BF31-AF797D8F5132}"/>
              </a:ext>
            </a:extLst>
          </p:cNvPr>
          <p:cNvSpPr/>
          <p:nvPr/>
        </p:nvSpPr>
        <p:spPr>
          <a:xfrm>
            <a:off x="2050094" y="4175208"/>
            <a:ext cx="1693398" cy="15834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100" b="1" dirty="0"/>
              <a:t>Visitor Experience Team</a:t>
            </a:r>
            <a:br>
              <a:rPr lang="en-US" sz="1100" dirty="0"/>
            </a:br>
            <a:r>
              <a:rPr lang="en-US" sz="1100" i="1" dirty="0"/>
              <a:t>Rachel Wray, Elaine Burgess,  Ella Sargent &amp; Anita Thomas</a:t>
            </a:r>
            <a:br>
              <a:rPr lang="en-US" sz="1100" i="1" dirty="0"/>
            </a:br>
            <a:endParaRPr lang="en-US" sz="1100" dirty="0"/>
          </a:p>
        </p:txBody>
      </p:sp>
      <p:sp>
        <p:nvSpPr>
          <p:cNvPr id="34" name="Rounded Rectangle 16">
            <a:extLst>
              <a:ext uri="{FF2B5EF4-FFF2-40B4-BE49-F238E27FC236}">
                <a16:creationId xmlns:a16="http://schemas.microsoft.com/office/drawing/2014/main" id="{00AA20B7-7716-4939-88A7-C0AD03F7C26A}"/>
              </a:ext>
            </a:extLst>
          </p:cNvPr>
          <p:cNvSpPr/>
          <p:nvPr/>
        </p:nvSpPr>
        <p:spPr>
          <a:xfrm>
            <a:off x="154633" y="2599209"/>
            <a:ext cx="831308" cy="937150"/>
          </a:xfrm>
          <a:prstGeom prst="roundRect">
            <a:avLst/>
          </a:prstGeom>
          <a:solidFill>
            <a:schemeClr val="bg2">
              <a:lumMod val="75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b="1" dirty="0"/>
              <a:t>Book Keeper</a:t>
            </a:r>
            <a:endParaRPr lang="en-US" sz="1100" dirty="0"/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i="1" dirty="0"/>
              <a:t>Matt Goatcher</a:t>
            </a:r>
            <a:br>
              <a:rPr lang="en-US" sz="1100" i="1" dirty="0"/>
            </a:br>
            <a:endParaRPr lang="en-GB" sz="1050" i="1" dirty="0"/>
          </a:p>
        </p:txBody>
      </p:sp>
      <p:sp>
        <p:nvSpPr>
          <p:cNvPr id="36" name="Rounded Rectangle 19">
            <a:extLst>
              <a:ext uri="{FF2B5EF4-FFF2-40B4-BE49-F238E27FC236}">
                <a16:creationId xmlns:a16="http://schemas.microsoft.com/office/drawing/2014/main" id="{AF0F4207-C752-4A33-BC54-A400B7D05152}"/>
              </a:ext>
            </a:extLst>
          </p:cNvPr>
          <p:cNvSpPr/>
          <p:nvPr/>
        </p:nvSpPr>
        <p:spPr>
          <a:xfrm>
            <a:off x="3991467" y="4541431"/>
            <a:ext cx="2076182" cy="1851227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b="1" dirty="0">
                <a:solidFill>
                  <a:schemeClr val="tx1"/>
                </a:solidFill>
              </a:rPr>
              <a:t>Kitchen and </a:t>
            </a:r>
            <a:br>
              <a:rPr lang="en-US" sz="1100" b="1" dirty="0">
                <a:solidFill>
                  <a:schemeClr val="tx1"/>
                </a:solidFill>
              </a:rPr>
            </a:br>
            <a:r>
              <a:rPr lang="en-US" sz="1100" b="1" dirty="0">
                <a:solidFill>
                  <a:schemeClr val="tx1"/>
                </a:solidFill>
              </a:rPr>
              <a:t>Food &amp; Beverage team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i="1" dirty="0"/>
              <a:t> Phil, Lola, Dill, Mark, Ada, Charlie, Heather, Jo, Luke, Iryna, Sophie, Izzy, Maddy, Darcy, Maisie, Harriet, Helena, Evan, Georgina, Poppy, Mikey, Cam</a:t>
            </a:r>
            <a:endParaRPr lang="en-GB" sz="1100" i="1" dirty="0">
              <a:solidFill>
                <a:schemeClr val="tx1"/>
              </a:solidFill>
            </a:endParaRPr>
          </a:p>
        </p:txBody>
      </p:sp>
      <p:sp>
        <p:nvSpPr>
          <p:cNvPr id="37" name="Rounded Rectangle 20">
            <a:extLst>
              <a:ext uri="{FF2B5EF4-FFF2-40B4-BE49-F238E27FC236}">
                <a16:creationId xmlns:a16="http://schemas.microsoft.com/office/drawing/2014/main" id="{6643FF3B-179A-478D-ADB9-EC0DF275AD14}"/>
              </a:ext>
            </a:extLst>
          </p:cNvPr>
          <p:cNvSpPr/>
          <p:nvPr/>
        </p:nvSpPr>
        <p:spPr>
          <a:xfrm>
            <a:off x="3267251" y="1369648"/>
            <a:ext cx="1036956" cy="106431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br>
              <a:rPr lang="en-US" sz="1100" b="1" dirty="0"/>
            </a:br>
            <a:r>
              <a:rPr lang="en-US" sz="1100" b="1" dirty="0"/>
              <a:t>Community Engagement Manager*</a:t>
            </a:r>
            <a:br>
              <a:rPr lang="en-US" sz="1100" dirty="0"/>
            </a:br>
            <a:r>
              <a:rPr lang="en-US" sz="1100" i="1" dirty="0"/>
              <a:t>Siobhan Goodwin  (DM)</a:t>
            </a:r>
            <a:br>
              <a:rPr lang="en-US" sz="1100" i="1" dirty="0"/>
            </a:br>
            <a:endParaRPr lang="en-US" sz="1100" i="1" dirty="0"/>
          </a:p>
        </p:txBody>
      </p:sp>
      <p:sp>
        <p:nvSpPr>
          <p:cNvPr id="38" name="Rounded Rectangle 22">
            <a:extLst>
              <a:ext uri="{FF2B5EF4-FFF2-40B4-BE49-F238E27FC236}">
                <a16:creationId xmlns:a16="http://schemas.microsoft.com/office/drawing/2014/main" id="{3D162C79-303F-420B-BACD-F145CC0BD70C}"/>
              </a:ext>
            </a:extLst>
          </p:cNvPr>
          <p:cNvSpPr/>
          <p:nvPr/>
        </p:nvSpPr>
        <p:spPr>
          <a:xfrm>
            <a:off x="7993639" y="2433966"/>
            <a:ext cx="1008112" cy="711973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b="1" dirty="0"/>
              <a:t>Gardeners</a:t>
            </a:r>
            <a:r>
              <a:rPr lang="en-US" sz="1100" dirty="0"/>
              <a:t> 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i="1" dirty="0"/>
              <a:t>Rob Hole &amp; Tracey Ayres</a:t>
            </a:r>
            <a:endParaRPr lang="en-GB" sz="1100" i="1" dirty="0"/>
          </a:p>
        </p:txBody>
      </p:sp>
      <p:sp>
        <p:nvSpPr>
          <p:cNvPr id="39" name="Rounded Rectangle 28">
            <a:extLst>
              <a:ext uri="{FF2B5EF4-FFF2-40B4-BE49-F238E27FC236}">
                <a16:creationId xmlns:a16="http://schemas.microsoft.com/office/drawing/2014/main" id="{74FA39D5-107F-4455-AF43-9DA2646D9B62}"/>
              </a:ext>
            </a:extLst>
          </p:cNvPr>
          <p:cNvSpPr/>
          <p:nvPr/>
        </p:nvSpPr>
        <p:spPr>
          <a:xfrm>
            <a:off x="6978329" y="3855588"/>
            <a:ext cx="905717" cy="616114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b="1" dirty="0"/>
              <a:t>Cleaning Team</a:t>
            </a:r>
            <a:br>
              <a:rPr lang="en-US" sz="1100" dirty="0"/>
            </a:br>
            <a:r>
              <a:rPr lang="en-US" sz="1100" i="1" dirty="0"/>
              <a:t>Hannah</a:t>
            </a:r>
            <a:endParaRPr lang="en-GB" sz="1100" i="1" dirty="0"/>
          </a:p>
        </p:txBody>
      </p:sp>
      <p:sp>
        <p:nvSpPr>
          <p:cNvPr id="40" name="Rounded Rectangle 16">
            <a:extLst>
              <a:ext uri="{FF2B5EF4-FFF2-40B4-BE49-F238E27FC236}">
                <a16:creationId xmlns:a16="http://schemas.microsoft.com/office/drawing/2014/main" id="{FB670246-5942-4427-85DA-72CCB1383DD0}"/>
              </a:ext>
            </a:extLst>
          </p:cNvPr>
          <p:cNvSpPr/>
          <p:nvPr/>
        </p:nvSpPr>
        <p:spPr>
          <a:xfrm>
            <a:off x="154632" y="3682047"/>
            <a:ext cx="831309" cy="866555"/>
          </a:xfrm>
          <a:prstGeom prst="roundRect">
            <a:avLst/>
          </a:prstGeom>
          <a:solidFill>
            <a:schemeClr val="bg2">
              <a:lumMod val="75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b="1" dirty="0"/>
              <a:t>Accounts Assistant</a:t>
            </a:r>
            <a:br>
              <a:rPr lang="en-US" sz="1100" b="1" dirty="0"/>
            </a:br>
            <a:r>
              <a:rPr lang="en-US" sz="1100" i="1" dirty="0"/>
              <a:t>Sara Smith</a:t>
            </a:r>
            <a:endParaRPr lang="en-GB" sz="1050" i="1" dirty="0"/>
          </a:p>
        </p:txBody>
      </p:sp>
      <p:sp>
        <p:nvSpPr>
          <p:cNvPr id="41" name="Rounded Rectangle 18">
            <a:extLst>
              <a:ext uri="{FF2B5EF4-FFF2-40B4-BE49-F238E27FC236}">
                <a16:creationId xmlns:a16="http://schemas.microsoft.com/office/drawing/2014/main" id="{88BE705B-CD24-4D1E-8CB5-5FF3943C9D27}"/>
              </a:ext>
            </a:extLst>
          </p:cNvPr>
          <p:cNvSpPr/>
          <p:nvPr/>
        </p:nvSpPr>
        <p:spPr>
          <a:xfrm>
            <a:off x="4492433" y="2557500"/>
            <a:ext cx="1036956" cy="936701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b="1" dirty="0"/>
              <a:t>F &amp; B Supervisor</a:t>
            </a:r>
            <a:br>
              <a:rPr lang="en-US" sz="1100" dirty="0"/>
            </a:br>
            <a:r>
              <a:rPr lang="en-US" sz="1100" i="1" dirty="0"/>
              <a:t>Millie Whetstone- Gardener</a:t>
            </a:r>
          </a:p>
        </p:txBody>
      </p:sp>
      <p:sp>
        <p:nvSpPr>
          <p:cNvPr id="42" name="Rounded Rectangle 16">
            <a:extLst>
              <a:ext uri="{FF2B5EF4-FFF2-40B4-BE49-F238E27FC236}">
                <a16:creationId xmlns:a16="http://schemas.microsoft.com/office/drawing/2014/main" id="{DBDD0F2B-33B4-405D-9D39-5EBFE5D63E8D}"/>
              </a:ext>
            </a:extLst>
          </p:cNvPr>
          <p:cNvSpPr/>
          <p:nvPr/>
        </p:nvSpPr>
        <p:spPr>
          <a:xfrm>
            <a:off x="98373" y="1385769"/>
            <a:ext cx="935396" cy="1064319"/>
          </a:xfrm>
          <a:prstGeom prst="roundRect">
            <a:avLst/>
          </a:prstGeom>
          <a:solidFill>
            <a:schemeClr val="bg2">
              <a:lumMod val="75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b="1" dirty="0"/>
              <a:t>Financial Controller*</a:t>
            </a:r>
            <a:endParaRPr lang="en-US" sz="1100" dirty="0"/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i="1" dirty="0"/>
              <a:t>Ali Longstaff </a:t>
            </a:r>
            <a:endParaRPr lang="en-GB" sz="1050" i="1" dirty="0"/>
          </a:p>
        </p:txBody>
      </p:sp>
      <p:sp>
        <p:nvSpPr>
          <p:cNvPr id="44" name="Rounded Rectangle 22">
            <a:extLst>
              <a:ext uri="{FF2B5EF4-FFF2-40B4-BE49-F238E27FC236}">
                <a16:creationId xmlns:a16="http://schemas.microsoft.com/office/drawing/2014/main" id="{BE102A06-5DFB-45F8-85E0-0DEDAFCF9F76}"/>
              </a:ext>
            </a:extLst>
          </p:cNvPr>
          <p:cNvSpPr/>
          <p:nvPr/>
        </p:nvSpPr>
        <p:spPr>
          <a:xfrm>
            <a:off x="7993639" y="3259429"/>
            <a:ext cx="1008112" cy="664374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dirty="0"/>
              <a:t>  </a:t>
            </a:r>
            <a:r>
              <a:rPr lang="en-US" sz="1100" b="1" dirty="0"/>
              <a:t>Community Gardener</a:t>
            </a:r>
            <a:r>
              <a:rPr lang="en-US" sz="1100" i="1" dirty="0"/>
              <a:t> </a:t>
            </a:r>
            <a:br>
              <a:rPr lang="en-US" sz="1100" i="1" dirty="0"/>
            </a:br>
            <a:r>
              <a:rPr lang="en-US" sz="1100" i="1" dirty="0"/>
              <a:t>Jo Stevenson</a:t>
            </a:r>
          </a:p>
        </p:txBody>
      </p:sp>
      <p:sp>
        <p:nvSpPr>
          <p:cNvPr id="45" name="Rounded Rectangle 13">
            <a:extLst>
              <a:ext uri="{FF2B5EF4-FFF2-40B4-BE49-F238E27FC236}">
                <a16:creationId xmlns:a16="http://schemas.microsoft.com/office/drawing/2014/main" id="{6A6202E5-DDE8-4BAF-897C-B583B00FC4C7}"/>
              </a:ext>
            </a:extLst>
          </p:cNvPr>
          <p:cNvSpPr/>
          <p:nvPr/>
        </p:nvSpPr>
        <p:spPr>
          <a:xfrm>
            <a:off x="1173370" y="2903024"/>
            <a:ext cx="826700" cy="1292533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b="1" dirty="0"/>
              <a:t>Wedding </a:t>
            </a:r>
            <a:br>
              <a:rPr lang="en-US" sz="1100" b="1" dirty="0"/>
            </a:br>
            <a:r>
              <a:rPr lang="en-US" sz="1100" b="1" dirty="0"/>
              <a:t>Team – </a:t>
            </a:r>
            <a:r>
              <a:rPr lang="en-US" sz="1100" dirty="0"/>
              <a:t>Siona </a:t>
            </a:r>
            <a:r>
              <a:rPr lang="en-US" sz="1100" dirty="0" err="1"/>
              <a:t>Stockell</a:t>
            </a:r>
            <a:r>
              <a:rPr lang="en-US" sz="1100" dirty="0"/>
              <a:t> &amp; </a:t>
            </a:r>
            <a:r>
              <a:rPr lang="en-US" sz="1100"/>
              <a:t>Emily Mennell</a:t>
            </a:r>
            <a:endParaRPr lang="en-GB" sz="1100" dirty="0"/>
          </a:p>
        </p:txBody>
      </p:sp>
      <p:sp>
        <p:nvSpPr>
          <p:cNvPr id="47" name="Rounded Rectangle 7">
            <a:extLst>
              <a:ext uri="{FF2B5EF4-FFF2-40B4-BE49-F238E27FC236}">
                <a16:creationId xmlns:a16="http://schemas.microsoft.com/office/drawing/2014/main" id="{1D6F5343-9833-4F2D-96D0-68CF3C1CC2C0}"/>
              </a:ext>
            </a:extLst>
          </p:cNvPr>
          <p:cNvSpPr/>
          <p:nvPr/>
        </p:nvSpPr>
        <p:spPr>
          <a:xfrm>
            <a:off x="5704336" y="2536481"/>
            <a:ext cx="964123" cy="936701"/>
          </a:xfrm>
          <a:prstGeom prst="roundRect">
            <a:avLst/>
          </a:prstGeom>
          <a:solidFill>
            <a:srgbClr val="FFCCFF"/>
          </a:solidFill>
          <a:ln w="19050">
            <a:solidFill>
              <a:srgbClr val="CC0066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b="1" dirty="0"/>
              <a:t>Digital Marketing Executive</a:t>
            </a:r>
            <a:br>
              <a:rPr lang="en-US" sz="1100" b="1" i="1" dirty="0"/>
            </a:br>
            <a:r>
              <a:rPr lang="en-US" sz="1100" i="1" dirty="0"/>
              <a:t>Matt Groom </a:t>
            </a:r>
            <a:r>
              <a:rPr lang="en-US" sz="1050" i="1" dirty="0"/>
              <a:t> </a:t>
            </a:r>
            <a:endParaRPr lang="en-GB" sz="1100" i="1" dirty="0"/>
          </a:p>
        </p:txBody>
      </p:sp>
      <p:sp>
        <p:nvSpPr>
          <p:cNvPr id="48" name="Rounded Rectangle 16">
            <a:extLst>
              <a:ext uri="{FF2B5EF4-FFF2-40B4-BE49-F238E27FC236}">
                <a16:creationId xmlns:a16="http://schemas.microsoft.com/office/drawing/2014/main" id="{FFBB1CBB-6928-4CC2-BA9E-43E43B508475}"/>
              </a:ext>
            </a:extLst>
          </p:cNvPr>
          <p:cNvSpPr/>
          <p:nvPr/>
        </p:nvSpPr>
        <p:spPr>
          <a:xfrm>
            <a:off x="120710" y="4694290"/>
            <a:ext cx="883819" cy="1064318"/>
          </a:xfrm>
          <a:prstGeom prst="roundRect">
            <a:avLst/>
          </a:prstGeom>
          <a:solidFill>
            <a:schemeClr val="bg2">
              <a:lumMod val="75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b="1" dirty="0"/>
              <a:t>Office Assistants</a:t>
            </a:r>
            <a:br>
              <a:rPr lang="en-US" sz="1100" b="1" dirty="0"/>
            </a:br>
            <a:r>
              <a:rPr lang="en-US" sz="1100" dirty="0"/>
              <a:t>Joy Fortune &amp; Jo Vinten</a:t>
            </a:r>
            <a:endParaRPr lang="en-GB" sz="1050" i="1" dirty="0"/>
          </a:p>
        </p:txBody>
      </p:sp>
      <p:sp>
        <p:nvSpPr>
          <p:cNvPr id="49" name="Rounded Rectangle 20">
            <a:extLst>
              <a:ext uri="{FF2B5EF4-FFF2-40B4-BE49-F238E27FC236}">
                <a16:creationId xmlns:a16="http://schemas.microsoft.com/office/drawing/2014/main" id="{E706E3BA-AEBC-4078-9E7E-5B19C8E7DE36}"/>
              </a:ext>
            </a:extLst>
          </p:cNvPr>
          <p:cNvSpPr/>
          <p:nvPr/>
        </p:nvSpPr>
        <p:spPr>
          <a:xfrm>
            <a:off x="3270693" y="2599742"/>
            <a:ext cx="1030071" cy="1106516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b="1" dirty="0"/>
              <a:t>Community Engagement Assistant</a:t>
            </a:r>
            <a:br>
              <a:rPr lang="en-US" sz="1100" dirty="0"/>
            </a:br>
            <a:r>
              <a:rPr lang="en-US" sz="1100" i="1" dirty="0"/>
              <a:t>Gemma Palmer</a:t>
            </a:r>
          </a:p>
        </p:txBody>
      </p:sp>
      <p:sp>
        <p:nvSpPr>
          <p:cNvPr id="73" name="Rounded Rectangle 6">
            <a:extLst>
              <a:ext uri="{FF2B5EF4-FFF2-40B4-BE49-F238E27FC236}">
                <a16:creationId xmlns:a16="http://schemas.microsoft.com/office/drawing/2014/main" id="{3744A241-3410-4EE3-8712-10E4A333A97C}"/>
              </a:ext>
            </a:extLst>
          </p:cNvPr>
          <p:cNvSpPr/>
          <p:nvPr/>
        </p:nvSpPr>
        <p:spPr>
          <a:xfrm>
            <a:off x="2173783" y="1935226"/>
            <a:ext cx="1001075" cy="816377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50" b="1" dirty="0"/>
              <a:t>Visitor Team Manager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50" dirty="0"/>
              <a:t>Jeremy Coles </a:t>
            </a:r>
            <a:br>
              <a:rPr lang="en-US" sz="1050" dirty="0"/>
            </a:br>
            <a:r>
              <a:rPr lang="en-US" sz="1050" dirty="0"/>
              <a:t>(DM)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3F3A6E4-C40A-44BF-9DFF-18987E621A77}"/>
              </a:ext>
            </a:extLst>
          </p:cNvPr>
          <p:cNvSpPr txBox="1"/>
          <p:nvPr/>
        </p:nvSpPr>
        <p:spPr>
          <a:xfrm>
            <a:off x="121363" y="188640"/>
            <a:ext cx="206973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/>
              <a:t>* Senior Management Team</a:t>
            </a:r>
            <a:br>
              <a:rPr lang="en-GB" sz="1000"/>
            </a:br>
            <a:r>
              <a:rPr lang="en-GB" sz="1000"/>
              <a:t>DM = Duty Manager</a:t>
            </a:r>
          </a:p>
        </p:txBody>
      </p:sp>
      <p:sp>
        <p:nvSpPr>
          <p:cNvPr id="51" name="Rounded Rectangle 4">
            <a:extLst>
              <a:ext uri="{FF2B5EF4-FFF2-40B4-BE49-F238E27FC236}">
                <a16:creationId xmlns:a16="http://schemas.microsoft.com/office/drawing/2014/main" id="{347AFCCF-5C2A-4FAC-81DE-0E18559CEB4F}"/>
              </a:ext>
            </a:extLst>
          </p:cNvPr>
          <p:cNvSpPr/>
          <p:nvPr/>
        </p:nvSpPr>
        <p:spPr>
          <a:xfrm>
            <a:off x="3336110" y="81637"/>
            <a:ext cx="2069736" cy="334724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b="1" i="1"/>
              <a:t>Trustees</a:t>
            </a:r>
          </a:p>
        </p:txBody>
      </p:sp>
      <p:sp>
        <p:nvSpPr>
          <p:cNvPr id="54" name="Rounded Rectangle 6">
            <a:extLst>
              <a:ext uri="{FF2B5EF4-FFF2-40B4-BE49-F238E27FC236}">
                <a16:creationId xmlns:a16="http://schemas.microsoft.com/office/drawing/2014/main" id="{51B7A094-97A5-48F9-A0D4-4F3E7E014605}"/>
              </a:ext>
            </a:extLst>
          </p:cNvPr>
          <p:cNvSpPr/>
          <p:nvPr/>
        </p:nvSpPr>
        <p:spPr>
          <a:xfrm>
            <a:off x="1035865" y="5936799"/>
            <a:ext cx="2532178" cy="502039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lIns="91440" tIns="45720" rIns="91440" bIns="45720" anchor="ctr"/>
          <a:lstStyle/>
          <a:p>
            <a:pPr algn="ctr">
              <a:defRPr/>
            </a:pPr>
            <a:r>
              <a:rPr lang="en-US" sz="1050" dirty="0"/>
              <a:t>Visitor Operations Volunteers, Guides,  Welcome Volunteers</a:t>
            </a:r>
            <a:endParaRPr lang="en-US" sz="1100" i="1" dirty="0"/>
          </a:p>
        </p:txBody>
      </p:sp>
      <p:sp>
        <p:nvSpPr>
          <p:cNvPr id="55" name="Rounded Rectangle 28">
            <a:extLst>
              <a:ext uri="{FF2B5EF4-FFF2-40B4-BE49-F238E27FC236}">
                <a16:creationId xmlns:a16="http://schemas.microsoft.com/office/drawing/2014/main" id="{CA69AE0D-1D99-446A-917A-0E54C06D1486}"/>
              </a:ext>
            </a:extLst>
          </p:cNvPr>
          <p:cNvSpPr/>
          <p:nvPr/>
        </p:nvSpPr>
        <p:spPr>
          <a:xfrm>
            <a:off x="7958339" y="5808021"/>
            <a:ext cx="1121789" cy="968782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3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dirty="0"/>
              <a:t>Garden Volunteers &amp; Community Garden Volunteers</a:t>
            </a:r>
            <a:endParaRPr lang="en-GB" sz="1100" dirty="0"/>
          </a:p>
        </p:txBody>
      </p:sp>
      <p:sp>
        <p:nvSpPr>
          <p:cNvPr id="56" name="Rounded Rectangle 28">
            <a:extLst>
              <a:ext uri="{FF2B5EF4-FFF2-40B4-BE49-F238E27FC236}">
                <a16:creationId xmlns:a16="http://schemas.microsoft.com/office/drawing/2014/main" id="{7FAD64EC-5B13-44AE-8C83-D1275193FEF2}"/>
              </a:ext>
            </a:extLst>
          </p:cNvPr>
          <p:cNvSpPr/>
          <p:nvPr/>
        </p:nvSpPr>
        <p:spPr>
          <a:xfrm>
            <a:off x="6897332" y="4783235"/>
            <a:ext cx="1008112" cy="686859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/>
              <a:t>Maintenance Volunteers</a:t>
            </a:r>
            <a:endParaRPr lang="en-GB" sz="1100"/>
          </a:p>
        </p:txBody>
      </p:sp>
      <p:sp>
        <p:nvSpPr>
          <p:cNvPr id="50" name="Rounded Rectangle 11">
            <a:extLst>
              <a:ext uri="{FF2B5EF4-FFF2-40B4-BE49-F238E27FC236}">
                <a16:creationId xmlns:a16="http://schemas.microsoft.com/office/drawing/2014/main" id="{C219849B-A0A4-4746-A6BC-6DE5DA336029}"/>
              </a:ext>
            </a:extLst>
          </p:cNvPr>
          <p:cNvSpPr/>
          <p:nvPr/>
        </p:nvSpPr>
        <p:spPr>
          <a:xfrm>
            <a:off x="6816334" y="1385769"/>
            <a:ext cx="1067712" cy="1009848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b="1" dirty="0"/>
              <a:t>Historic Building &amp; Facilities Manager*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i="1" dirty="0"/>
              <a:t>Robin James  (DM)</a:t>
            </a:r>
            <a:endParaRPr lang="en-GB" sz="1100" i="1" dirty="0"/>
          </a:p>
        </p:txBody>
      </p:sp>
      <p:sp>
        <p:nvSpPr>
          <p:cNvPr id="2" name="Rounded Rectangle 28">
            <a:extLst>
              <a:ext uri="{FF2B5EF4-FFF2-40B4-BE49-F238E27FC236}">
                <a16:creationId xmlns:a16="http://schemas.microsoft.com/office/drawing/2014/main" id="{21FD513E-4823-FB74-1A51-4B44A800872A}"/>
              </a:ext>
            </a:extLst>
          </p:cNvPr>
          <p:cNvSpPr/>
          <p:nvPr/>
        </p:nvSpPr>
        <p:spPr>
          <a:xfrm>
            <a:off x="6948529" y="5649790"/>
            <a:ext cx="905717" cy="379208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dirty="0"/>
              <a:t>Archive Volunteers</a:t>
            </a:r>
            <a:endParaRPr lang="en-GB" sz="1100" dirty="0"/>
          </a:p>
        </p:txBody>
      </p:sp>
      <p:sp>
        <p:nvSpPr>
          <p:cNvPr id="5" name="Rounded Rectangle 22">
            <a:extLst>
              <a:ext uri="{FF2B5EF4-FFF2-40B4-BE49-F238E27FC236}">
                <a16:creationId xmlns:a16="http://schemas.microsoft.com/office/drawing/2014/main" id="{2B54747F-0692-2541-039C-E3F7352A27A2}"/>
              </a:ext>
            </a:extLst>
          </p:cNvPr>
          <p:cNvSpPr/>
          <p:nvPr/>
        </p:nvSpPr>
        <p:spPr>
          <a:xfrm>
            <a:off x="8015178" y="4016230"/>
            <a:ext cx="1008112" cy="968782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dirty="0"/>
              <a:t>  </a:t>
            </a:r>
            <a:r>
              <a:rPr lang="en-US" sz="1100" b="1" dirty="0"/>
              <a:t>Assistant Gardeners</a:t>
            </a:r>
            <a:r>
              <a:rPr lang="en-US" sz="1100" i="1" dirty="0"/>
              <a:t> </a:t>
            </a:r>
            <a:br>
              <a:rPr lang="en-US" sz="1100" i="1" dirty="0"/>
            </a:br>
            <a:r>
              <a:rPr lang="en-US" sz="1100" i="1" dirty="0"/>
              <a:t>Jess Orr &amp; Megan Walters </a:t>
            </a:r>
            <a:endParaRPr lang="en-US" sz="800" i="1" dirty="0"/>
          </a:p>
        </p:txBody>
      </p:sp>
      <p:sp>
        <p:nvSpPr>
          <p:cNvPr id="3" name="Rounded Rectangle 18">
            <a:extLst>
              <a:ext uri="{FF2B5EF4-FFF2-40B4-BE49-F238E27FC236}">
                <a16:creationId xmlns:a16="http://schemas.microsoft.com/office/drawing/2014/main" id="{B6612787-5080-A161-E1EB-B746EAE796C0}"/>
              </a:ext>
            </a:extLst>
          </p:cNvPr>
          <p:cNvSpPr/>
          <p:nvPr/>
        </p:nvSpPr>
        <p:spPr>
          <a:xfrm>
            <a:off x="4500779" y="3591616"/>
            <a:ext cx="1036956" cy="735297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b="1" dirty="0"/>
              <a:t>F &amp; B Supervisor</a:t>
            </a:r>
            <a:br>
              <a:rPr lang="en-US" sz="1100" dirty="0"/>
            </a:br>
            <a:r>
              <a:rPr lang="en-US" sz="1100" i="1" dirty="0"/>
              <a:t>Eve Parsons</a:t>
            </a:r>
          </a:p>
        </p:txBody>
      </p:sp>
      <p:sp>
        <p:nvSpPr>
          <p:cNvPr id="4" name="Rounded Rectangle 28">
            <a:extLst>
              <a:ext uri="{FF2B5EF4-FFF2-40B4-BE49-F238E27FC236}">
                <a16:creationId xmlns:a16="http://schemas.microsoft.com/office/drawing/2014/main" id="{CA7044E9-D5FF-01B5-3791-AB8F63895FA6}"/>
              </a:ext>
            </a:extLst>
          </p:cNvPr>
          <p:cNvSpPr/>
          <p:nvPr/>
        </p:nvSpPr>
        <p:spPr>
          <a:xfrm>
            <a:off x="6897496" y="2631201"/>
            <a:ext cx="905717" cy="912854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b="1" dirty="0"/>
              <a:t>Building &amp; Facilities Assistant</a:t>
            </a:r>
            <a:br>
              <a:rPr lang="en-US" sz="1100" dirty="0"/>
            </a:br>
            <a:r>
              <a:rPr lang="en-US" sz="1100" dirty="0"/>
              <a:t>Jon Allen</a:t>
            </a:r>
            <a:endParaRPr lang="en-GB" sz="1100" dirty="0"/>
          </a:p>
        </p:txBody>
      </p:sp>
      <p:sp>
        <p:nvSpPr>
          <p:cNvPr id="7" name="Rounded Rectangle 22">
            <a:extLst>
              <a:ext uri="{FF2B5EF4-FFF2-40B4-BE49-F238E27FC236}">
                <a16:creationId xmlns:a16="http://schemas.microsoft.com/office/drawing/2014/main" id="{80910F6A-FB03-A0C3-89D5-8F07F5C9B4B9}"/>
              </a:ext>
            </a:extLst>
          </p:cNvPr>
          <p:cNvSpPr/>
          <p:nvPr/>
        </p:nvSpPr>
        <p:spPr>
          <a:xfrm>
            <a:off x="8005803" y="5054677"/>
            <a:ext cx="1008112" cy="657624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dirty="0"/>
              <a:t>  </a:t>
            </a:r>
            <a:r>
              <a:rPr lang="en-US" sz="1100" b="1" dirty="0"/>
              <a:t>Trainee Gardener</a:t>
            </a:r>
            <a:r>
              <a:rPr lang="en-US" sz="1100" i="1" dirty="0"/>
              <a:t> </a:t>
            </a:r>
            <a:br>
              <a:rPr lang="en-US" sz="1100" i="1" dirty="0"/>
            </a:br>
            <a:r>
              <a:rPr lang="en-US" sz="1100" i="1" dirty="0"/>
              <a:t>Anna C-M </a:t>
            </a:r>
            <a:endParaRPr lang="en-US" sz="900" i="1" dirty="0"/>
          </a:p>
        </p:txBody>
      </p:sp>
      <p:sp>
        <p:nvSpPr>
          <p:cNvPr id="8" name="Rounded Rectangle 6">
            <a:extLst>
              <a:ext uri="{FF2B5EF4-FFF2-40B4-BE49-F238E27FC236}">
                <a16:creationId xmlns:a16="http://schemas.microsoft.com/office/drawing/2014/main" id="{C4D7D2ED-CFC6-07D6-7DC9-920381C46702}"/>
              </a:ext>
            </a:extLst>
          </p:cNvPr>
          <p:cNvSpPr/>
          <p:nvPr/>
        </p:nvSpPr>
        <p:spPr>
          <a:xfrm>
            <a:off x="2130960" y="2905803"/>
            <a:ext cx="1030071" cy="929819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lIns="91440" tIns="45720" rIns="91440" bIns="45720" anchor="ctr"/>
          <a:lstStyle/>
          <a:p>
            <a:pPr algn="ctr">
              <a:defRPr/>
            </a:pPr>
            <a:r>
              <a:rPr lang="en-US" sz="1050" b="1" dirty="0"/>
              <a:t>Assist. Visitor Team Manager</a:t>
            </a:r>
            <a:br>
              <a:rPr lang="en-US" sz="1050" dirty="0"/>
            </a:br>
            <a:r>
              <a:rPr lang="en-US" sz="1050" i="1" dirty="0"/>
              <a:t>Erik Tyler(DM)</a:t>
            </a:r>
            <a:endParaRPr lang="en-US" sz="1100" i="1" dirty="0"/>
          </a:p>
        </p:txBody>
      </p:sp>
      <p:sp>
        <p:nvSpPr>
          <p:cNvPr id="11" name="Rounded Rectangle 16">
            <a:extLst>
              <a:ext uri="{FF2B5EF4-FFF2-40B4-BE49-F238E27FC236}">
                <a16:creationId xmlns:a16="http://schemas.microsoft.com/office/drawing/2014/main" id="{CE878A07-1529-847E-997E-4F844ACAAD90}"/>
              </a:ext>
            </a:extLst>
          </p:cNvPr>
          <p:cNvSpPr/>
          <p:nvPr/>
        </p:nvSpPr>
        <p:spPr>
          <a:xfrm>
            <a:off x="1150030" y="4580438"/>
            <a:ext cx="809184" cy="967119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br>
              <a:rPr lang="en-US" sz="1100" b="1" dirty="0"/>
            </a:br>
            <a:r>
              <a:rPr lang="en-US" sz="1100" b="1"/>
              <a:t>HR Advisor</a:t>
            </a:r>
            <a:br>
              <a:rPr lang="en-US" sz="1100" b="1" dirty="0"/>
            </a:br>
            <a:r>
              <a:rPr lang="en-US" sz="1100" dirty="0"/>
              <a:t>Moira Anderson </a:t>
            </a:r>
            <a:br>
              <a:rPr lang="en-US" sz="1100" dirty="0"/>
            </a:br>
            <a:endParaRPr lang="en-GB" sz="1050" i="1" dirty="0"/>
          </a:p>
        </p:txBody>
      </p:sp>
      <p:sp>
        <p:nvSpPr>
          <p:cNvPr id="12" name="Rounded Rectangle 6">
            <a:extLst>
              <a:ext uri="{FF2B5EF4-FFF2-40B4-BE49-F238E27FC236}">
                <a16:creationId xmlns:a16="http://schemas.microsoft.com/office/drawing/2014/main" id="{2C263BF3-E1AB-26F0-9C12-BAC7F24933B1}"/>
              </a:ext>
            </a:extLst>
          </p:cNvPr>
          <p:cNvSpPr/>
          <p:nvPr/>
        </p:nvSpPr>
        <p:spPr>
          <a:xfrm>
            <a:off x="1140799" y="1935226"/>
            <a:ext cx="925953" cy="816377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50" b="1" dirty="0"/>
              <a:t>Events Manager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50" i="1" dirty="0"/>
              <a:t>Chris Heffernan</a:t>
            </a:r>
            <a:br>
              <a:rPr lang="en-US" sz="1050" dirty="0"/>
            </a:br>
            <a:r>
              <a:rPr lang="en-US" sz="1050" dirty="0"/>
              <a:t>(DM)</a:t>
            </a:r>
          </a:p>
        </p:txBody>
      </p:sp>
      <p:sp>
        <p:nvSpPr>
          <p:cNvPr id="13" name="Rounded Rectangle 7">
            <a:extLst>
              <a:ext uri="{FF2B5EF4-FFF2-40B4-BE49-F238E27FC236}">
                <a16:creationId xmlns:a16="http://schemas.microsoft.com/office/drawing/2014/main" id="{01359E08-2FD4-80E7-FFC7-6BFC1EC21150}"/>
              </a:ext>
            </a:extLst>
          </p:cNvPr>
          <p:cNvSpPr/>
          <p:nvPr/>
        </p:nvSpPr>
        <p:spPr>
          <a:xfrm>
            <a:off x="5720194" y="3573569"/>
            <a:ext cx="964123" cy="936701"/>
          </a:xfrm>
          <a:prstGeom prst="roundRect">
            <a:avLst/>
          </a:prstGeom>
          <a:solidFill>
            <a:srgbClr val="FFCCFF"/>
          </a:solidFill>
          <a:ln w="19050">
            <a:solidFill>
              <a:srgbClr val="CC0066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b="1" dirty="0"/>
              <a:t>Fundraising Coord.</a:t>
            </a:r>
            <a:br>
              <a:rPr lang="en-US" sz="1100" b="1" i="1" dirty="0"/>
            </a:br>
            <a:r>
              <a:rPr lang="en-US" sz="1100" i="1" dirty="0"/>
              <a:t>Candice Blackman</a:t>
            </a:r>
            <a:endParaRPr lang="en-GB" sz="1100" i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20AD394E2E12646A3FE7DE106BE199A" ma:contentTypeVersion="16" ma:contentTypeDescription="Create a new document." ma:contentTypeScope="" ma:versionID="36ecab5c3876636009b98d80fc78276c">
  <xsd:schema xmlns:xsd="http://www.w3.org/2001/XMLSchema" xmlns:xs="http://www.w3.org/2001/XMLSchema" xmlns:p="http://schemas.microsoft.com/office/2006/metadata/properties" xmlns:ns2="e7ba6651-a17a-47ba-9205-3c778e254beb" xmlns:ns3="7a322b11-16b7-4cfa-918f-011abb3c618f" targetNamespace="http://schemas.microsoft.com/office/2006/metadata/properties" ma:root="true" ma:fieldsID="a2b726f66371c2ddf59cb1080cf9afad" ns2:_="" ns3:_="">
    <xsd:import namespace="e7ba6651-a17a-47ba-9205-3c778e254beb"/>
    <xsd:import namespace="7a322b11-16b7-4cfa-918f-011abb3c618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Location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7ba6651-a17a-47ba-9205-3c778e254be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LengthInSeconds" ma:index="10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2" nillable="true" ma:taxonomy="true" ma:internalName="lcf76f155ced4ddcb4097134ff3c332f" ma:taxonomyFieldName="MediaServiceImageTags" ma:displayName="Image Tags" ma:readOnly="false" ma:fieldId="{5cf76f15-5ced-4ddc-b409-7134ff3c332f}" ma:taxonomyMulti="true" ma:sspId="d15362f3-3899-4a99-bdf7-f5bac905c05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Location" ma:index="21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a322b11-16b7-4cfa-918f-011abb3c618f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1660a0df-2b5e-49a7-9e4b-3aa6fa43179d}" ma:internalName="TaxCatchAll" ma:showField="CatchAllData" ma:web="7a322b11-16b7-4cfa-918f-011abb3c618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e7ba6651-a17a-47ba-9205-3c778e254beb">
      <Terms xmlns="http://schemas.microsoft.com/office/infopath/2007/PartnerControls"/>
    </lcf76f155ced4ddcb4097134ff3c332f>
    <TaxCatchAll xmlns="7a322b11-16b7-4cfa-918f-011abb3c618f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1EC998C-69AF-459B-9AF1-93610ECE3B7D}"/>
</file>

<file path=customXml/itemProps2.xml><?xml version="1.0" encoding="utf-8"?>
<ds:datastoreItem xmlns:ds="http://schemas.openxmlformats.org/officeDocument/2006/customXml" ds:itemID="{064FAE36-9CE6-4B55-8F74-442F9D9F5122}">
  <ds:schemaRefs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purl.org/dc/dcmitype/"/>
    <ds:schemaRef ds:uri="http://purl.org/dc/elements/1.1/"/>
    <ds:schemaRef ds:uri="http://schemas.openxmlformats.org/package/2006/metadata/core-properties"/>
    <ds:schemaRef ds:uri="d4265e5b-0d2b-40e6-a538-467ba194f513"/>
    <ds:schemaRef ds:uri="0ae07e05-a6c1-43dd-b3c6-f845b2481154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6559F03A-BD80-4411-817C-B76B22A3C8B2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308</TotalTime>
  <Words>298</Words>
  <Application>Microsoft Office PowerPoint</Application>
  <PresentationFormat>On-screen Show (4:3)</PresentationFormat>
  <Paragraphs>45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>bpt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moira.anderson</dc:creator>
  <cp:lastModifiedBy>Rosemary Cooke</cp:lastModifiedBy>
  <cp:revision>37</cp:revision>
  <cp:lastPrinted>2025-07-16T12:51:17Z</cp:lastPrinted>
  <dcterms:created xsi:type="dcterms:W3CDTF">2011-06-21T14:05:53Z</dcterms:created>
  <dcterms:modified xsi:type="dcterms:W3CDTF">2026-03-11T12:32:35Z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0x010100B20AD394E2E12646A3FE7DE106BE199A</vt:lpwstr>
  </property>
  <property fmtid="{D5CDD505-2E9C-101B-9397-08002B2CF9AE}" pid="3" name="Order">
    <vt:r8>95400</vt:r8>
  </property>
  <property fmtid="{D5CDD505-2E9C-101B-9397-08002B2CF9AE}" pid="4" name="MediaServiceImageTags">
    <vt:lpwstr/>
  </property>
</Properties>
</file>